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5.xml" ContentType="application/vnd.openxmlformats-officedocument.themeOverr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713" r:id="rId3"/>
    <p:sldMasterId id="2147483727" r:id="rId4"/>
    <p:sldMasterId id="2147483813" r:id="rId5"/>
    <p:sldMasterId id="2147483850" r:id="rId6"/>
    <p:sldMasterId id="2147483893" r:id="rId7"/>
    <p:sldMasterId id="2147483921" r:id="rId8"/>
    <p:sldMasterId id="2147483936" r:id="rId9"/>
  </p:sldMasterIdLst>
  <p:notesMasterIdLst>
    <p:notesMasterId r:id="rId25"/>
  </p:notesMasterIdLst>
  <p:sldIdLst>
    <p:sldId id="257" r:id="rId10"/>
    <p:sldId id="265" r:id="rId11"/>
    <p:sldId id="266" r:id="rId12"/>
    <p:sldId id="306" r:id="rId13"/>
    <p:sldId id="307" r:id="rId14"/>
    <p:sldId id="308" r:id="rId15"/>
    <p:sldId id="263" r:id="rId16"/>
    <p:sldId id="264" r:id="rId17"/>
    <p:sldId id="282" r:id="rId18"/>
    <p:sldId id="309" r:id="rId19"/>
    <p:sldId id="310" r:id="rId20"/>
    <p:sldId id="311" r:id="rId21"/>
    <p:sldId id="302" r:id="rId22"/>
    <p:sldId id="312"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850100-5EB3-48D8-A99E-D46FE5EF327B}">
          <p14:sldIdLst>
            <p14:sldId id="257"/>
            <p14:sldId id="265"/>
            <p14:sldId id="266"/>
            <p14:sldId id="306"/>
            <p14:sldId id="307"/>
            <p14:sldId id="308"/>
            <p14:sldId id="263"/>
            <p14:sldId id="264"/>
            <p14:sldId id="282"/>
          </p14:sldIdLst>
        </p14:section>
        <p14:section name="Demo" id="{5ED207F2-DFAC-4962-B503-462195C87D13}">
          <p14:sldIdLst>
            <p14:sldId id="309"/>
            <p14:sldId id="310"/>
            <p14:sldId id="311"/>
            <p14:sldId id="302"/>
            <p14:sldId id="312"/>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2157"/>
    <a:srgbClr val="A3EBFF"/>
    <a:srgbClr val="0097C0"/>
    <a:srgbClr val="301141"/>
    <a:srgbClr val="5835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1" autoAdjust="0"/>
    <p:restoredTop sz="56109" autoAdjust="0"/>
  </p:normalViewPr>
  <p:slideViewPr>
    <p:cSldViewPr snapToGrid="0">
      <p:cViewPr varScale="1">
        <p:scale>
          <a:sx n="56" d="100"/>
          <a:sy n="56" d="100"/>
        </p:scale>
        <p:origin x="13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2DE0E-F3A5-467C-82C5-D15CA7EBA6E8}" type="datetimeFigureOut">
              <a:rPr lang="en-GB" smtClean="0"/>
              <a:t>10/10/2016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7A13B-69CE-442E-8080-FE802AA27D84}" type="slidenum">
              <a:rPr lang="en-GB" smtClean="0"/>
              <a:t>‹#›</a:t>
            </a:fld>
            <a:endParaRPr lang="en-GB"/>
          </a:p>
        </p:txBody>
      </p:sp>
    </p:spTree>
    <p:extLst>
      <p:ext uri="{BB962C8B-B14F-4D97-AF65-F5344CB8AC3E}">
        <p14:creationId xmlns:p14="http://schemas.microsoft.com/office/powerpoint/2010/main" val="304863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logs.technet.com/b/machinelearning/archive/2015/11/03/using-azure-ml-to-build-clickthrough-prediction-models.asp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Machine Learning – often a key concept when talking about advanced analytics and intelligence,</a:t>
            </a:r>
            <a:r>
              <a:rPr lang="en-GB" baseline="0" dirty="0"/>
              <a:t> lets deep dive into  what machine learning is, where it is being used today and how Microsoft is enabling democratisation of machine learning</a:t>
            </a:r>
          </a:p>
          <a:p>
            <a:endParaRPr lang="en-GB" baseline="0" dirty="0"/>
          </a:p>
          <a:p>
            <a:r>
              <a:rPr lang="en-GB" baseline="0" dirty="0"/>
              <a:t>So some examples</a:t>
            </a:r>
          </a:p>
          <a:p>
            <a:pPr marL="171450" indent="-171450">
              <a:buFontTx/>
              <a:buChar char="-"/>
            </a:pPr>
            <a:r>
              <a:rPr lang="en-GB" baseline="0" dirty="0"/>
              <a:t>Bing predicts the Premier League football scores on a weekly basis given statistics from the past performances, environmental data etc. As well as various political elections and award shows like the </a:t>
            </a:r>
            <a:r>
              <a:rPr lang="en-GB" baseline="0" dirty="0" err="1"/>
              <a:t>oscars</a:t>
            </a:r>
            <a:endParaRPr lang="en-GB" baseline="0" dirty="0"/>
          </a:p>
          <a:p>
            <a:pPr marL="171450" indent="-171450">
              <a:buFontTx/>
              <a:buChar char="-"/>
            </a:pPr>
            <a:r>
              <a:rPr lang="en-GB" baseline="0" dirty="0" err="1"/>
              <a:t>Thyseen</a:t>
            </a:r>
            <a:r>
              <a:rPr lang="en-GB" baseline="0" dirty="0"/>
              <a:t> Krupp a lift company in the US are trying to predict when lifts will break down. Are they able to look at the sensor readings, the service data, the parts, make and model and try and predict or pre-empt when a lift will break down</a:t>
            </a:r>
          </a:p>
          <a:p>
            <a:pPr marL="171450" indent="-171450">
              <a:buFontTx/>
              <a:buChar char="-"/>
            </a:pPr>
            <a:r>
              <a:rPr lang="en-GB" baseline="0" dirty="0"/>
              <a:t>An example I often use as a demo, can we predict if a flight will be delayed or not given the flight and weather details</a:t>
            </a:r>
          </a:p>
          <a:p>
            <a:pPr marL="171450" indent="-171450">
              <a:buFontTx/>
              <a:buChar char="-"/>
            </a:pPr>
            <a:endParaRPr lang="en-GB" baseline="0" dirty="0"/>
          </a:p>
          <a:p>
            <a:pPr marL="171450" indent="-171450">
              <a:buFontTx/>
              <a:buChar char="-"/>
            </a:pPr>
            <a:endParaRPr lang="en-GB" baseline="0" dirty="0"/>
          </a:p>
          <a:p>
            <a:pPr marL="0" indent="0">
              <a:buFontTx/>
              <a:buNone/>
            </a:pPr>
            <a:r>
              <a:rPr lang="en-GB" baseline="0" dirty="0"/>
              <a:t>All these predictions involve some form, some complex some simple, of machine learning algorithm. So lets take a look at machine learning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355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279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 Data</a:t>
            </a:r>
            <a:r>
              <a:rPr lang="en-US" baseline="0" dirty="0"/>
              <a:t> sent to the Text Analytics Machine Learning API and scored (positive/negative sentiment)</a:t>
            </a:r>
          </a:p>
          <a:p>
            <a:r>
              <a:rPr lang="en-US" baseline="0" dirty="0"/>
              <a:t>Raw tweet data + prediction is sent to Event Hubs – A large data ingestion service in Azure.</a:t>
            </a:r>
          </a:p>
          <a:p>
            <a:r>
              <a:rPr lang="en-US" baseline="0" dirty="0"/>
              <a:t>Now we have every single tweet with a specified hashtag or keyword being sent to Azure so we want to average the current sentiment of the large amount of data. We use Stream Analytics to write T-SQL queries that averages the sentiment over the last 10 sec (can change the window space) and output this to another Event Hub.</a:t>
            </a:r>
          </a:p>
          <a:p>
            <a:r>
              <a:rPr lang="en-US" baseline="0" dirty="0"/>
              <a:t>The output event hub is sending the averaged sentiment values to a website which shows a glowing orb. </a:t>
            </a:r>
          </a:p>
          <a:p>
            <a:r>
              <a:rPr lang="en-US" baseline="0" dirty="0"/>
              <a:t>The orb changes </a:t>
            </a:r>
            <a:r>
              <a:rPr lang="en-US" baseline="0" dirty="0" err="1"/>
              <a:t>colour</a:t>
            </a:r>
            <a:r>
              <a:rPr lang="en-US" baseline="0" dirty="0"/>
              <a:t> depending on the sentiment – negative (red), neutral (yellow), positive (green) and all the subtle variations in between.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10/11/2016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021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vide</a:t>
            </a:r>
            <a:r>
              <a:rPr lang="en-GB" baseline="0" dirty="0"/>
              <a:t>o to show the sentiment orb in action</a:t>
            </a:r>
          </a:p>
          <a:p>
            <a:r>
              <a:rPr lang="en-GB" baseline="0" dirty="0"/>
              <a:t>Sending different tweets to the #welc2017 – both positive and negative to see the orb change colour every 10 secs</a:t>
            </a:r>
          </a:p>
          <a:p>
            <a:r>
              <a:rPr lang="en-GB" baseline="0" dirty="0"/>
              <a:t>Top command line console – a tweet sent with specified hashtag and the sentiment value acquired from the ML API</a:t>
            </a:r>
          </a:p>
          <a:p>
            <a:r>
              <a:rPr lang="en-GB" baseline="0" dirty="0"/>
              <a:t>Bottom command line console – the output event hub details in real time showing the average sentiment at that point in time</a:t>
            </a:r>
          </a:p>
          <a:p>
            <a:r>
              <a:rPr lang="en-GB" baseline="0" dirty="0"/>
              <a:t>Then the website will refresh to show the average sentiment value next to the hashtag and the orb changes colour</a:t>
            </a:r>
          </a:p>
          <a:p>
            <a:r>
              <a:rPr lang="en-GB" baseline="0" dirty="0"/>
              <a:t>The idea around streaming data and machine learning paired together being extremely powerful. Also the visualisation aspect of the story – an orb changing colour showing an immediate understanding of the averaged data – not a large table of values a point in time visual.</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9ECF3-4AE9-4C14-9FF6-7880013C030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233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a:t>
            </a:r>
            <a:r>
              <a:rPr lang="en-US" sz="1200" kern="1200" baseline="0">
                <a:solidFill>
                  <a:schemeClr val="tx1"/>
                </a:solidFill>
                <a:effectLst/>
                <a:latin typeface="Segoe UI Light" pitchFamily="34" charset="0"/>
                <a:ea typeface="+mn-ea"/>
                <a:cs typeface="+mn-cs"/>
              </a:rPr>
              <a:t>.   </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1025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8577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how I was introduced to machine learning in academia,</a:t>
            </a:r>
            <a:r>
              <a:rPr lang="en-GB" baseline="0" dirty="0"/>
              <a:t> this</a:t>
            </a:r>
            <a:r>
              <a:rPr lang="en-GB" dirty="0"/>
              <a:t> is an algorithm called</a:t>
            </a:r>
            <a:r>
              <a:rPr lang="en-GB" baseline="0" dirty="0"/>
              <a:t> adaptive intelligence a form a reinforcement learning</a:t>
            </a:r>
          </a:p>
          <a:p>
            <a:endParaRPr lang="en-GB" baseline="0" dirty="0"/>
          </a:p>
          <a:p>
            <a:r>
              <a:rPr lang="en-GB" baseline="0" dirty="0"/>
              <a:t>OK so looking around I am seeing some worried looking faces – did she get the right brief, are we in the right room. </a:t>
            </a:r>
          </a:p>
          <a:p>
            <a:r>
              <a:rPr lang="en-GB" baseline="0" dirty="0"/>
              <a:t>I wanted to show my experience from only a few years ago and contrast it with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9ECF3-4AE9-4C14-9FF6-7880013C030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570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Microsoft is enabling the democratisation of machine learning by creating tools and pre-built solutions .</a:t>
            </a:r>
          </a:p>
          <a:p>
            <a:endParaRPr lang="en-GB" baseline="0" dirty="0"/>
          </a:p>
          <a:p>
            <a:r>
              <a:rPr lang="en-GB" baseline="0" dirty="0"/>
              <a:t>So I want to talk to you about machine learning like this</a:t>
            </a:r>
          </a:p>
          <a:p>
            <a:r>
              <a:rPr lang="en-GB" baseline="0" dirty="0"/>
              <a:t>Where machine learning is computer systems that become smarter with experience</a:t>
            </a:r>
          </a:p>
          <a:p>
            <a:endParaRPr lang="en-GB" baseline="0" dirty="0"/>
          </a:p>
          <a:p>
            <a:r>
              <a:rPr lang="en-GB" baseline="0" dirty="0"/>
              <a:t>This is the only equation we will see today – past data + human input</a:t>
            </a:r>
          </a:p>
          <a:p>
            <a:r>
              <a:rPr lang="en-GB" baseline="0" dirty="0"/>
              <a:t>Where past data is growing on a daily basis, we have data coming from …</a:t>
            </a:r>
          </a:p>
          <a:p>
            <a:r>
              <a:rPr lang="en-GB" baseline="0" dirty="0"/>
              <a:t>And where often the human input describes the type of machine learning used</a:t>
            </a:r>
          </a:p>
          <a:p>
            <a:endParaRPr lang="en-GB" baseline="0" dirty="0"/>
          </a:p>
          <a:p>
            <a:r>
              <a:rPr lang="en-GB" baseline="0" dirty="0"/>
              <a:t>Given past data can we try to predict what might happen in the future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57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Click stream prediction</a:t>
            </a:r>
            <a:r>
              <a:rPr lang="en-GB" baseline="0" dirty="0"/>
              <a:t> models – showing the efficiency of Learning by Counts options for large sparse data sets.</a:t>
            </a:r>
          </a:p>
          <a:p>
            <a:r>
              <a:rPr lang="en-GB" baseline="0" dirty="0"/>
              <a:t>Classification – two class, will the customer click the advert or not (1 or 0)</a:t>
            </a:r>
          </a:p>
          <a:p>
            <a:endParaRPr lang="en-GB" baseline="0" dirty="0"/>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hlinkClick r:id="rId3"/>
              </a:rPr>
              <a:t>http://blogs.technet.com/b/machinelearning/archive/2015/11/03/using-azure-ml-to-build-clickthrough-prediction-models.aspx</a:t>
            </a:r>
            <a:r>
              <a:rPr lang="en-GB" sz="1200" dirty="0">
                <a:solidFill>
                  <a:schemeClr val="bg1"/>
                </a:solidFill>
              </a:rPr>
              <a:t> </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7A13B-69CE-442E-8080-FE802AA27D8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881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Anomaly</a:t>
            </a:r>
            <a:r>
              <a:rPr lang="en-GB" baseline="0" dirty="0"/>
              <a:t> Detection – credit card fraud, being able to spot that anomaly point in your data, being able to alert in real time if something doesn’t look quite right</a:t>
            </a: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7A13B-69CE-442E-8080-FE802AA27D8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8146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Clustering</a:t>
            </a:r>
            <a:r>
              <a:rPr lang="en-GB" baseline="0" dirty="0"/>
              <a:t> – customer/audience segmentation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Recommendation</a:t>
            </a:r>
            <a:r>
              <a:rPr lang="en-GB" baseline="0" dirty="0"/>
              <a:t> engines and the ability to build into Azure ML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7A13B-69CE-442E-8080-FE802AA27D84}"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0789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now?</a:t>
            </a:r>
          </a:p>
          <a:p>
            <a:endParaRPr lang="en-US" dirty="0"/>
          </a:p>
          <a:p>
            <a:r>
              <a:rPr lang="en-US" dirty="0"/>
              <a:t>In</a:t>
            </a:r>
            <a:r>
              <a:rPr lang="en-US" baseline="0" dirty="0"/>
              <a:t> the past many algorithms quite old, however had to be simplified to actually be usable, now this is no longer a problem and complex algorithms can be used. This is because of 3 factors</a:t>
            </a:r>
          </a:p>
          <a:p>
            <a:endParaRPr lang="en-US" baseline="0" dirty="0"/>
          </a:p>
          <a:p>
            <a:r>
              <a:rPr lang="en-US" baseline="0" dirty="0"/>
              <a:t>One, we can use the power of the cloud and borrow the compute power and storage from there</a:t>
            </a:r>
          </a:p>
          <a:p>
            <a:endParaRPr lang="en-US" baseline="0" dirty="0"/>
          </a:p>
          <a:p>
            <a:r>
              <a:rPr lang="en-US" baseline="0" dirty="0"/>
              <a:t>Agility/ease of use – rapidly prototyping, Being able to train these models in a shorter amount of time </a:t>
            </a:r>
          </a:p>
          <a:p>
            <a:endParaRPr lang="en-US" baseline="0" dirty="0"/>
          </a:p>
          <a:p>
            <a:r>
              <a:rPr lang="en-US" baseline="0" dirty="0"/>
              <a:t>And the easily available data to sufficiently train these models. Connected devices </a:t>
            </a:r>
          </a:p>
          <a:p>
            <a:endParaRPr lang="en-US" baseline="0" dirty="0"/>
          </a:p>
          <a:p>
            <a:r>
              <a:rPr lang="en-US" baseline="0" dirty="0"/>
              <a:t>This has allowed for machine learning to be operationalized  and available to everyone to produce intelligent applications </a:t>
            </a:r>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3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elegance of the solution is in its simplicity – something that has been lacking in the machine learning space</a:t>
            </a:r>
          </a:p>
          <a:p>
            <a:endParaRPr lang="en-US" baseline="0" dirty="0"/>
          </a:p>
          <a:p>
            <a:r>
              <a:rPr lang="en-US" baseline="0" dirty="0"/>
              <a:t>The first issue many enterprises face is data ingestion. With the cloud, you can bring in data sources with the ease of a drop down or drop your on-premises data set into the built in storage space. Users can then model in our development environment – Machine Learning Studio </a:t>
            </a:r>
          </a:p>
          <a:p>
            <a:r>
              <a:rPr lang="en-US" baseline="0" dirty="0"/>
              <a:t>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Client devices, websites, mobile applications, excel spreadsheets you name it anything that supports HTTP requests.</a:t>
            </a:r>
          </a:p>
          <a:p>
            <a:r>
              <a:rPr lang="en-US" baseline="0" dirty="0"/>
              <a:t>We’ve heard from many data scientists that they model in R on a Linux stack but then have to hand over their work to developers who need to translate that into another language to actually make it work. </a:t>
            </a:r>
          </a:p>
          <a:p>
            <a:r>
              <a:rPr lang="en-US" baseline="0" dirty="0"/>
              <a:t>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a:t>
            </a:r>
          </a:p>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37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Work</a:t>
            </a:r>
            <a:r>
              <a:rPr lang="en-GB" baseline="0" dirty="0"/>
              <a:t> through and build out an experiment in Azure ML from scratch</a:t>
            </a:r>
          </a:p>
          <a:p>
            <a:r>
              <a:rPr lang="en-GB" baseline="0" dirty="0"/>
              <a:t>Bring in data, data pre-processing modules</a:t>
            </a:r>
          </a:p>
          <a:p>
            <a:r>
              <a:rPr lang="en-GB" baseline="0" dirty="0"/>
              <a:t>Split</a:t>
            </a:r>
          </a:p>
          <a:p>
            <a:r>
              <a:rPr lang="en-GB" baseline="0" dirty="0"/>
              <a:t>Train score evaluate</a:t>
            </a:r>
          </a:p>
          <a:p>
            <a:r>
              <a:rPr lang="en-GB" baseline="0" dirty="0"/>
              <a:t>Compare models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25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tags" Target="../tags/tag1.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tags" Target="../tags/tag3.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tags" Target="../tags/tag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oleObject" Target="../embeddings/oleObject1.bin"/></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6.xml"/><Relationship Id="rId4" Type="http://schemas.openxmlformats.org/officeDocument/2006/relationships/image" Target="../media/image16.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91387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806564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3257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06071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51155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7062240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907200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17717434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00391788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4472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415751156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3576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80236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3916583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4847449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7770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51443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27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91656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784545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7874175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885231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328557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3957538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8519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622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6694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80540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7098685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268679770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52689249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1297746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3198923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2255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4355527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88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77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659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393849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303517321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589533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3453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07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sz="1765"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z="1765" smtClean="0">
                <a:solidFill>
                  <a:srgbClr val="505050"/>
                </a:solidFill>
              </a:rPr>
              <a:pPr defTabSz="914016"/>
              <a:t>‹#›</a:t>
            </a:fld>
            <a:endParaRPr lang="en-US" sz="1765" dirty="0">
              <a:solidFill>
                <a:srgbClr val="505050"/>
              </a:solidFill>
            </a:endParaRPr>
          </a:p>
        </p:txBody>
      </p:sp>
    </p:spTree>
    <p:extLst>
      <p:ext uri="{BB962C8B-B14F-4D97-AF65-F5344CB8AC3E}">
        <p14:creationId xmlns:p14="http://schemas.microsoft.com/office/powerpoint/2010/main" val="367571889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46529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315487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3544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16754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98699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800427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0450019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43143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841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796311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75906237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0027693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84633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1187621"/>
            <a:ext cx="627497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087979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0255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151728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979696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344110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76220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2667893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19534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06866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38674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2768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1206121"/>
            <a:ext cx="10757099" cy="879910"/>
          </a:xfrm>
        </p:spPr>
        <p:txBody>
          <a:bodyPr lIns="182880" tIns="146304" rIns="182880" bIns="146304"/>
          <a:lstStyle>
            <a:lvl1pPr>
              <a:defRPr sz="5882">
                <a:gradFill>
                  <a:gsLst>
                    <a:gs pos="96350">
                      <a:schemeClr val="tx1"/>
                    </a:gs>
                    <a:gs pos="87591">
                      <a:schemeClr val="tx1"/>
                    </a:gs>
                  </a:gsLst>
                  <a:lin ang="5400000" scaled="0"/>
                </a:gradFill>
              </a:defRPr>
            </a:lvl1pPr>
          </a:lstStyle>
          <a:p>
            <a:r>
              <a:rPr lang="en-US" dirty="0"/>
              <a:t>Headline here</a:t>
            </a:r>
          </a:p>
        </p:txBody>
      </p:sp>
      <p:sp>
        <p:nvSpPr>
          <p:cNvPr id="3" name="Subtitle 2"/>
          <p:cNvSpPr>
            <a:spLocks noGrp="1"/>
          </p:cNvSpPr>
          <p:nvPr>
            <p:ph type="subTitle" idx="1" hasCustomPrompt="1"/>
          </p:nvPr>
        </p:nvSpPr>
        <p:spPr>
          <a:xfrm>
            <a:off x="283103" y="3886836"/>
            <a:ext cx="10743234" cy="968679"/>
          </a:xfrm>
        </p:spPr>
        <p:txBody>
          <a:bodyPr lIns="182880" tIns="146304" rIns="182880" bIns="146304"/>
          <a:lstStyle>
            <a:lvl1pPr marL="0" indent="0" algn="l">
              <a:lnSpc>
                <a:spcPts val="2647"/>
              </a:lnSpc>
              <a:buNone/>
              <a:defRPr sz="2157">
                <a:gradFill>
                  <a:gsLst>
                    <a:gs pos="96350">
                      <a:schemeClr val="tx1"/>
                    </a:gs>
                    <a:gs pos="87591">
                      <a:schemeClr val="tx1"/>
                    </a:gs>
                  </a:gsLst>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1216998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86016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48579247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074517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33325393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64226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6323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0224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063498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99718622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7059891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3763440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48045416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59664219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3057196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3363463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597494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460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48414480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1200807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8168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240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4571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83392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39396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823471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5685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61295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03841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90736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70982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9492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642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271377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64620865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7950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754993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03833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17992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30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3702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5305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48557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00237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2398191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6081750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e illustrations can be edited">
    <p:spTree>
      <p:nvGrpSpPr>
        <p:cNvPr id="1" name=""/>
        <p:cNvGrpSpPr/>
        <p:nvPr/>
      </p:nvGrpSpPr>
      <p:grpSpPr>
        <a:xfrm>
          <a:off x="0" y="0"/>
          <a:ext cx="0" cy="0"/>
          <a:chOff x="0" y="0"/>
          <a:chExt cx="0" cy="0"/>
        </a:xfrm>
      </p:grpSpPr>
      <p:sp>
        <p:nvSpPr>
          <p:cNvPr id="14" name="Slide Number Placeholder 1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19170238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6334236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1340796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498673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825287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8994344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7722370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7557309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6539088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039737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192816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5240780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8805111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3911991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21259282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2303779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4120439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40713709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8431369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1549087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7349897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7863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1099806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1764443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1702547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82161360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62259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26136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3569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67402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73315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1103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7663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7394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10272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7682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4581564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3713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4522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41312480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8591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9C43596-CB4C-42EF-9E5C-722AE2DED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001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C58D8E-33A9-4E61-9026-A198F30C4E49}"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3630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DD0B4E-B07F-4346-94CA-45B42C96569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86738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5BA25D-18DC-4D76-B989-5F4604E139FB}"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9804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211715-F9CF-480B-BC62-007376F02C3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2406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E6D3CE-7D5A-4C83-8DAE-FF783D944AE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077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241460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471C96-3E62-4E82-9B76-1D083BEDFE8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9093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21F1E6F-A75B-4BE8-BA74-45C5BA1890EA}"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1913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01D2AEE-E117-48C5-9F04-3B2682C8C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533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7509E93-4692-43D2-AAD1-357E16992A6C}"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7553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2220D85-6920-4131-8068-149CED3F59C7}"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0900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28699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008330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51783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32868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73002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670275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60372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6884818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49386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937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441653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8319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197454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602185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8107635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4171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8772706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090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11778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1695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0722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29415809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411706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69539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40136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392488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3621883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image" Target="../media/image3.png"/><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8" Type="http://schemas.openxmlformats.org/officeDocument/2006/relationships/slideLayout" Target="../slideLayouts/slideLayout22.xml"/><Relationship Id="rId3"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image" Target="../media/image9.png"/><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42" Type="http://schemas.openxmlformats.org/officeDocument/2006/relationships/slideLayout" Target="../slideLayouts/slideLayout137.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41" Type="http://schemas.openxmlformats.org/officeDocument/2006/relationships/slideLayout" Target="../slideLayouts/slideLayout136.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slideLayout" Target="../slideLayouts/slideLayout135.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4" Type="http://schemas.openxmlformats.org/officeDocument/2006/relationships/image" Target="../media/image9.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43" Type="http://schemas.openxmlformats.org/officeDocument/2006/relationships/theme" Target="../theme/theme6.xml"/><Relationship Id="rId8" Type="http://schemas.openxmlformats.org/officeDocument/2006/relationships/slideLayout" Target="../slideLayouts/slideLayout103.xml"/><Relationship Id="rId3" Type="http://schemas.openxmlformats.org/officeDocument/2006/relationships/slideLayout" Target="../slideLayouts/slideLayout98.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image" Target="../media/image9.png"/><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theme" Target="../theme/theme7.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2" Type="http://schemas.openxmlformats.org/officeDocument/2006/relationships/slideLayout" Target="../slideLayouts/slideLayout166.xml"/><Relationship Id="rId16" Type="http://schemas.openxmlformats.org/officeDocument/2006/relationships/image" Target="../media/image1.png"/><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theme" Target="../theme/theme8.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2" Type="http://schemas.openxmlformats.org/officeDocument/2006/relationships/slideLayout" Target="../slideLayouts/slideLayout180.xml"/><Relationship Id="rId16" Type="http://schemas.openxmlformats.org/officeDocument/2006/relationships/theme" Target="../theme/theme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5680080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3" name="Slide Number Placeholder 2"/>
          <p:cNvSpPr>
            <a:spLocks noGrp="1"/>
          </p:cNvSpPr>
          <p:nvPr>
            <p:ph type="sldNum" sz="quarter" idx="4"/>
          </p:nvPr>
        </p:nvSpPr>
        <p:spPr>
          <a:xfrm>
            <a:off x="11026337" y="6193368"/>
            <a:ext cx="896425" cy="371926"/>
          </a:xfrm>
          <a:prstGeom prst="rect">
            <a:avLst/>
          </a:prstGeom>
        </p:spPr>
        <p:txBody>
          <a:bodyPr vert="horz" lIns="182880" tIns="0" rIns="182880" bIns="0" rtlCol="0" anchor="b" anchorCtr="0"/>
          <a:lstStyle>
            <a:lvl1pPr algn="r">
              <a:defRPr sz="1961">
                <a:solidFill>
                  <a:schemeClr val="tx1">
                    <a:tint val="75000"/>
                  </a:schemeClr>
                </a:solidFill>
              </a:defRPr>
            </a:lvl1pPr>
          </a:lstStyle>
          <a:p>
            <a:pPr marL="0" marR="0" lvl="0" indent="0" algn="r" defTabSz="914314"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95709841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31146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CE683F8-6007-4F0B-9E2F-C943ACD476D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96942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91838775"/>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4"/>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24878778"/>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9254310"/>
      </p:ext>
    </p:extLst>
  </p:cSld>
  <p:clrMap bg1="dk1" tx1="lt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563762453"/>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515688"/>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9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3.xml"/></Relationships>
</file>

<file path=ppt/slides/_rels/slide15.xml.rels><?xml version="1.0" encoding="UTF-8" standalone="yes"?>
<Relationships xmlns="http://schemas.openxmlformats.org/package/2006/relationships"><Relationship Id="rId8" Type="http://schemas.openxmlformats.org/officeDocument/2006/relationships/hyperlink" Target="mailto:amynic@microsoft.com" TargetMode="External"/><Relationship Id="rId3" Type="http://schemas.openxmlformats.org/officeDocument/2006/relationships/notesSlide" Target="../notesSlides/notesSlide15.xml"/><Relationship Id="rId7" Type="http://schemas.openxmlformats.org/officeDocument/2006/relationships/hyperlink" Target="https://gallery.cortanaintelligence.com/" TargetMode="External"/><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hyperlink" Target="http://blogs.technet.com/b/machinelearning/" TargetMode="External"/><Relationship Id="rId5" Type="http://schemas.openxmlformats.org/officeDocument/2006/relationships/hyperlink" Target="https://www.microsoft.com/en-gb/cloud-platform/what-is-cortana-intelligence-suite" TargetMode="Externa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6.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hyperlink" Target="https://studio.azureml.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603854" y="226105"/>
            <a:ext cx="1406752" cy="1406752"/>
          </a:xfrm>
          <a:prstGeom prst="rect">
            <a:avLst/>
          </a:prstGeom>
          <a:noFill/>
          <a:ln>
            <a:noFill/>
          </a:ln>
        </p:spPr>
      </p:pic>
      <p:sp>
        <p:nvSpPr>
          <p:cNvPr id="2" name="Title 1"/>
          <p:cNvSpPr>
            <a:spLocks noGrp="1"/>
          </p:cNvSpPr>
          <p:nvPr>
            <p:ph type="title"/>
          </p:nvPr>
        </p:nvSpPr>
        <p:spPr>
          <a:xfrm>
            <a:off x="268085" y="2142165"/>
            <a:ext cx="11076462" cy="2387600"/>
          </a:xfrm>
        </p:spPr>
        <p:txBody>
          <a:bodyPr anchor="t">
            <a:noAutofit/>
          </a:bodyPr>
          <a:lstStyle/>
          <a:p>
            <a:pPr>
              <a:lnSpc>
                <a:spcPct val="100000"/>
              </a:lnSpc>
            </a:pPr>
            <a:r>
              <a:rPr lang="en-GB" sz="7200" dirty="0">
                <a:solidFill>
                  <a:srgbClr val="F2F2F2"/>
                </a:solidFill>
                <a:latin typeface="Segoe UI Light" panose="020B0502040204020203" pitchFamily="34" charset="0"/>
                <a:cs typeface="Segoe UI Light" panose="020B0502040204020203" pitchFamily="34" charset="0"/>
              </a:rPr>
              <a:t>Azure Machine Learning</a:t>
            </a:r>
            <a:br>
              <a:rPr lang="en-GB" sz="7200" dirty="0">
                <a:solidFill>
                  <a:srgbClr val="F2F2F2"/>
                </a:solidFill>
                <a:latin typeface="Segoe UI Light" panose="020B0502040204020203" pitchFamily="34" charset="0"/>
                <a:cs typeface="Segoe UI Light" panose="020B0502040204020203" pitchFamily="34" charset="0"/>
              </a:rPr>
            </a:br>
            <a:r>
              <a:rPr lang="en-GB" sz="7200" dirty="0">
                <a:solidFill>
                  <a:srgbClr val="F2F2F2"/>
                </a:solidFill>
                <a:latin typeface="Segoe UI Light" panose="020B0502040204020203" pitchFamily="34" charset="0"/>
                <a:cs typeface="Segoe UI Light" panose="020B0502040204020203" pitchFamily="34" charset="0"/>
              </a:rPr>
              <a:t>&amp; Cortana Intelligence Suite</a:t>
            </a:r>
          </a:p>
        </p:txBody>
      </p:sp>
      <p:sp>
        <p:nvSpPr>
          <p:cNvPr id="3" name="Footer Placeholder 3"/>
          <p:cNvSpPr txBox="1">
            <a:spLocks/>
          </p:cNvSpPr>
          <p:nvPr/>
        </p:nvSpPr>
        <p:spPr>
          <a:xfrm>
            <a:off x="171771" y="6029492"/>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 Nicholson – Technical Evangelist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1047725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060" y="2795270"/>
            <a:ext cx="11338278" cy="2387600"/>
          </a:xfrm>
          <a:ln>
            <a:noFill/>
          </a:ln>
        </p:spPr>
        <p:txBody>
          <a:bodyPr anchor="ctr">
            <a:noAutofit/>
          </a:bodyPr>
          <a:lstStyle/>
          <a:p>
            <a:pPr>
              <a:lnSpc>
                <a:spcPct val="100000"/>
              </a:lnSpc>
            </a:pPr>
            <a:r>
              <a:rPr lang="en-GB" sz="5400" dirty="0">
                <a:solidFill>
                  <a:schemeClr val="bg1"/>
                </a:solidFill>
              </a:rPr>
              <a:t>Machine learning is just one jigsaw piece</a:t>
            </a:r>
            <a:endParaRPr lang="en-GB" sz="5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
        <p:nvSpPr>
          <p:cNvPr id="4" name="Rectangle 3"/>
          <p:cNvSpPr/>
          <p:nvPr/>
        </p:nvSpPr>
        <p:spPr>
          <a:xfrm>
            <a:off x="571277" y="1998464"/>
            <a:ext cx="2504147" cy="1200329"/>
          </a:xfrm>
          <a:prstGeom prst="rect">
            <a:avLst/>
          </a:prstGeom>
        </p:spPr>
        <p:txBody>
          <a:bodyPr wrap="none">
            <a:spAutoFit/>
          </a:bodyPr>
          <a:lstStyle/>
          <a:p>
            <a:r>
              <a:rPr lang="en-GB" sz="7200" b="1" spc="-98" dirty="0">
                <a:ln w="3175">
                  <a:noFill/>
                </a:ln>
                <a:solidFill>
                  <a:schemeClr val="bg1"/>
                </a:solidFill>
                <a:latin typeface="+mj-lt"/>
                <a:cs typeface="Segoe UI" pitchFamily="34" charset="0"/>
              </a:rPr>
              <a:t>But … </a:t>
            </a:r>
          </a:p>
        </p:txBody>
      </p:sp>
    </p:spTree>
    <p:extLst>
      <p:ext uri="{BB962C8B-B14F-4D97-AF65-F5344CB8AC3E}">
        <p14:creationId xmlns:p14="http://schemas.microsoft.com/office/powerpoint/2010/main" val="2626386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192000" cy="1535069"/>
          </a:xfrm>
          <a:prstGeom prst="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txBox="1">
            <a:spLocks/>
          </p:cNvSpPr>
          <p:nvPr/>
        </p:nvSpPr>
        <p:spPr>
          <a:xfrm>
            <a:off x="114719" y="1047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0" normalizeH="0" baseline="0" noProof="0" dirty="0">
                <a:ln>
                  <a:noFill/>
                </a:ln>
                <a:solidFill>
                  <a:schemeClr val="bg1"/>
                </a:solidFill>
                <a:effectLst/>
                <a:uLnTx/>
                <a:uFillTx/>
                <a:latin typeface="Segoe UI Light" panose="020B0502040204020203" pitchFamily="34" charset="0"/>
                <a:ea typeface="+mj-ea"/>
                <a:cs typeface="Segoe UI Light" panose="020B0502040204020203" pitchFamily="34" charset="0"/>
              </a:rPr>
              <a:t>Twitter Sentiment Orb: Architecture</a:t>
            </a:r>
          </a:p>
        </p:txBody>
      </p:sp>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27"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2157"/>
                </a:solidFill>
                <a:effectLst/>
                <a:uLnTx/>
                <a:uFillTx/>
                <a:latin typeface="Segoe UI"/>
                <a:ea typeface="+mn-ea"/>
                <a:cs typeface="+mn-cs"/>
              </a:rPr>
              <a:t>@AmyKateNicho</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771" y="5174092"/>
            <a:ext cx="1010230" cy="1010230"/>
          </a:xfrm>
          <a:prstGeom prst="rect">
            <a:avLst/>
          </a:prstGeom>
        </p:spPr>
      </p:pic>
      <p:pic>
        <p:nvPicPr>
          <p:cNvPr id="29" name="Picture 28"/>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4613261" y="2087102"/>
            <a:ext cx="1010230" cy="1010230"/>
          </a:xfrm>
          <a:prstGeom prst="rect">
            <a:avLst/>
          </a:prstGeom>
        </p:spPr>
      </p:pic>
      <p:pic>
        <p:nvPicPr>
          <p:cNvPr id="30" name="Picture 29"/>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5911982" y="2745625"/>
            <a:ext cx="1010230" cy="1010230"/>
          </a:xfrm>
          <a:prstGeom prst="rect">
            <a:avLst/>
          </a:prstGeom>
        </p:spPr>
      </p:pic>
      <p:pic>
        <p:nvPicPr>
          <p:cNvPr id="31" name="Picture 30"/>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0107543" y="2043681"/>
            <a:ext cx="1010230" cy="1010230"/>
          </a:xfrm>
          <a:prstGeom prst="rect">
            <a:avLst/>
          </a:prstGeom>
        </p:spPr>
      </p:pic>
      <p:pic>
        <p:nvPicPr>
          <p:cNvPr id="32" name="Picture 31"/>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4617736" y="3432751"/>
            <a:ext cx="1010230" cy="101023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54172" y="4231211"/>
            <a:ext cx="942881" cy="942881"/>
          </a:xfrm>
          <a:prstGeom prst="rect">
            <a:avLst/>
          </a:prstGeom>
        </p:spPr>
      </p:pic>
      <p:pic>
        <p:nvPicPr>
          <p:cNvPr id="34" name="Picture 33"/>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8570286" y="2087102"/>
            <a:ext cx="1010230" cy="1010230"/>
          </a:xfrm>
          <a:prstGeom prst="rect">
            <a:avLst/>
          </a:prstGeom>
        </p:spPr>
      </p:pic>
      <p:sp>
        <p:nvSpPr>
          <p:cNvPr id="35" name="Freeform 34"/>
          <p:cNvSpPr/>
          <p:nvPr/>
        </p:nvSpPr>
        <p:spPr>
          <a:xfrm>
            <a:off x="1694454" y="5494588"/>
            <a:ext cx="1364263" cy="744847"/>
          </a:xfrm>
          <a:custGeom>
            <a:avLst/>
            <a:gdLst>
              <a:gd name="connsiteX0" fmla="*/ 0 w 1363718"/>
              <a:gd name="connsiteY0" fmla="*/ 417786 h 870838"/>
              <a:gd name="connsiteX1" fmla="*/ 1056290 w 1363718"/>
              <a:gd name="connsiteY1" fmla="*/ 859220 h 870838"/>
              <a:gd name="connsiteX2" fmla="*/ 1363718 w 1363718"/>
              <a:gd name="connsiteY2" fmla="*/ 0 h 870838"/>
            </a:gdLst>
            <a:ahLst/>
            <a:cxnLst>
              <a:cxn ang="0">
                <a:pos x="connsiteX0" y="connsiteY0"/>
              </a:cxn>
              <a:cxn ang="0">
                <a:pos x="connsiteX1" y="connsiteY1"/>
              </a:cxn>
              <a:cxn ang="0">
                <a:pos x="connsiteX2" y="connsiteY2"/>
              </a:cxn>
            </a:cxnLst>
            <a:rect l="l" t="t" r="r" b="b"/>
            <a:pathLst>
              <a:path w="1363718" h="870838">
                <a:moveTo>
                  <a:pt x="0" y="417786"/>
                </a:moveTo>
                <a:cubicBezTo>
                  <a:pt x="414502" y="673318"/>
                  <a:pt x="829004" y="928851"/>
                  <a:pt x="1056290" y="859220"/>
                </a:cubicBezTo>
                <a:cubicBezTo>
                  <a:pt x="1283576" y="789589"/>
                  <a:pt x="1323647" y="394794"/>
                  <a:pt x="1363718" y="0"/>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 name="Freeform 35"/>
          <p:cNvSpPr/>
          <p:nvPr/>
        </p:nvSpPr>
        <p:spPr>
          <a:xfrm>
            <a:off x="3034956" y="2534282"/>
            <a:ext cx="1334663" cy="1379811"/>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 name="Freeform 36"/>
          <p:cNvSpPr/>
          <p:nvPr/>
        </p:nvSpPr>
        <p:spPr>
          <a:xfrm>
            <a:off x="6624918" y="2241175"/>
            <a:ext cx="1595837" cy="50445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2" name="Picture 1"/>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10106858" y="3787081"/>
            <a:ext cx="1011600" cy="1011600"/>
          </a:xfrm>
          <a:prstGeom prst="rect">
            <a:avLst/>
          </a:prstGeom>
        </p:spPr>
      </p:pic>
      <p:sp>
        <p:nvSpPr>
          <p:cNvPr id="17" name="Freeform 36"/>
          <p:cNvSpPr/>
          <p:nvPr/>
        </p:nvSpPr>
        <p:spPr>
          <a:xfrm flipV="1">
            <a:off x="6624917" y="3787079"/>
            <a:ext cx="3273463" cy="1179331"/>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1375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09575" y="793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7" name="Rectangle 6"/>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 y="4480347"/>
            <a:ext cx="331442" cy="2377654"/>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256712" y="-13064"/>
            <a:ext cx="935288" cy="1831121"/>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TwitterSentimentOrb_108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1159" y="-13064"/>
            <a:ext cx="10352151" cy="6901434"/>
          </a:xfrm>
          <a:prstGeom prst="rect">
            <a:avLst/>
          </a:prstGeom>
        </p:spPr>
      </p:pic>
    </p:spTree>
    <p:extLst>
      <p:ext uri="{BB962C8B-B14F-4D97-AF65-F5344CB8AC3E}">
        <p14:creationId xmlns:p14="http://schemas.microsoft.com/office/powerpoint/2010/main" val="38910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Cortana Intelligence: Data to Intelligent Action</a:t>
            </a:r>
          </a:p>
        </p:txBody>
      </p:sp>
      <p:grpSp>
        <p:nvGrpSpPr>
          <p:cNvPr id="4" name="Group 3"/>
          <p:cNvGrpSpPr/>
          <p:nvPr/>
        </p:nvGrpSpPr>
        <p:grpSpPr>
          <a:xfrm>
            <a:off x="496692" y="1287851"/>
            <a:ext cx="11333061" cy="4645149"/>
            <a:chOff x="496692" y="1388535"/>
            <a:chExt cx="11333061" cy="4645149"/>
          </a:xfrm>
        </p:grpSpPr>
        <p:grpSp>
          <p:nvGrpSpPr>
            <p:cNvPr id="7" name="Group 6"/>
            <p:cNvGrpSpPr/>
            <p:nvPr/>
          </p:nvGrpSpPr>
          <p:grpSpPr>
            <a:xfrm>
              <a:off x="9588714" y="1397681"/>
              <a:ext cx="2241039" cy="4615293"/>
              <a:chOff x="9588714" y="1666194"/>
              <a:chExt cx="2241039" cy="4615293"/>
            </a:xfrm>
          </p:grpSpPr>
          <p:sp>
            <p:nvSpPr>
              <p:cNvPr id="154" name="Rectangle 153"/>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0" name="TextBox 159"/>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161" name="TextBox 160"/>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TextBox 174"/>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76" name="TextBox 175"/>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77" name="TextBox 176"/>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6" name="Group 5"/>
            <p:cNvGrpSpPr/>
            <p:nvPr/>
          </p:nvGrpSpPr>
          <p:grpSpPr>
            <a:xfrm>
              <a:off x="7329456" y="1388535"/>
              <a:ext cx="2567731" cy="4551232"/>
              <a:chOff x="7329456" y="1657048"/>
              <a:chExt cx="2567731" cy="4551232"/>
            </a:xfrm>
          </p:grpSpPr>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4" name="Rectangle 133"/>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135" name="Group 134"/>
              <p:cNvGrpSpPr/>
              <p:nvPr/>
            </p:nvGrpSpPr>
            <p:grpSpPr>
              <a:xfrm>
                <a:off x="7886100" y="3695712"/>
                <a:ext cx="315759" cy="315759"/>
                <a:chOff x="3236100" y="589298"/>
                <a:chExt cx="5641200" cy="5641200"/>
              </a:xfrm>
            </p:grpSpPr>
            <p:sp>
              <p:nvSpPr>
                <p:cNvPr id="136" name="Freeform 135"/>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Freeform 136"/>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50" name="Straight Connector 14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51" name="Group 150"/>
              <p:cNvGrpSpPr/>
              <p:nvPr/>
            </p:nvGrpSpPr>
            <p:grpSpPr>
              <a:xfrm rot="13500000">
                <a:off x="9515255" y="6028138"/>
                <a:ext cx="181498" cy="178786"/>
                <a:chOff x="402446" y="5872915"/>
                <a:chExt cx="292608" cy="288235"/>
              </a:xfrm>
              <a:solidFill>
                <a:srgbClr val="FFFFFF">
                  <a:lumMod val="85000"/>
                </a:srgbClr>
              </a:solidFill>
            </p:grpSpPr>
            <p:cxnSp>
              <p:nvCxnSpPr>
                <p:cNvPr id="152" name="Straight Connector 1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3" name="Straight Connector 1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282077" y="3055939"/>
                <a:ext cx="1268870"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220" name="Rectangle 219"/>
              <p:cNvSpPr/>
              <p:nvPr/>
            </p:nvSpPr>
            <p:spPr>
              <a:xfrm>
                <a:off x="8282077"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221" name="Group 220"/>
              <p:cNvGrpSpPr/>
              <p:nvPr/>
            </p:nvGrpSpPr>
            <p:grpSpPr>
              <a:xfrm>
                <a:off x="7830264" y="2521994"/>
                <a:ext cx="427431" cy="274077"/>
                <a:chOff x="7822816" y="2717080"/>
                <a:chExt cx="427431" cy="274077"/>
              </a:xfrm>
            </p:grpSpPr>
            <p:sp>
              <p:nvSpPr>
                <p:cNvPr id="222" name="Freeform 22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24" name="Rectangle 223"/>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225" name="Group 224"/>
              <p:cNvGrpSpPr/>
              <p:nvPr/>
            </p:nvGrpSpPr>
            <p:grpSpPr>
              <a:xfrm>
                <a:off x="7884058" y="5324140"/>
                <a:ext cx="324905" cy="207663"/>
                <a:chOff x="7884058" y="5368509"/>
                <a:chExt cx="324905" cy="207663"/>
              </a:xfrm>
            </p:grpSpPr>
            <p:sp>
              <p:nvSpPr>
                <p:cNvPr id="22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3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231" name="Freeform 23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8" name="Group 7"/>
            <p:cNvGrpSpPr/>
            <p:nvPr/>
          </p:nvGrpSpPr>
          <p:grpSpPr>
            <a:xfrm>
              <a:off x="2019368" y="1388535"/>
              <a:ext cx="2377440" cy="4551232"/>
              <a:chOff x="2019368" y="1657048"/>
              <a:chExt cx="2377440" cy="4551232"/>
            </a:xfrm>
          </p:grpSpPr>
          <p:sp>
            <p:nvSpPr>
              <p:cNvPr id="131" name="Rectangle 130"/>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8" name="Rectangle 137"/>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46" name="Straight Connector 14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47" name="Group 146"/>
              <p:cNvGrpSpPr/>
              <p:nvPr/>
            </p:nvGrpSpPr>
            <p:grpSpPr>
              <a:xfrm rot="13500000">
                <a:off x="4205167" y="6028138"/>
                <a:ext cx="181498" cy="178786"/>
                <a:chOff x="402446" y="5872915"/>
                <a:chExt cx="292608" cy="288235"/>
              </a:xfrm>
              <a:solidFill>
                <a:srgbClr val="FFFFFF">
                  <a:lumMod val="85000"/>
                </a:srgbClr>
              </a:solidFill>
            </p:grpSpPr>
            <p:cxnSp>
              <p:nvCxnSpPr>
                <p:cNvPr id="148" name="Straight Connector 14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9" name="Straight Connector 14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98" name="Rectangle 197"/>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238" name="Freeform 237"/>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9" name="Freeform 238"/>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33" name="Rectangle 132"/>
            <p:cNvSpPr/>
            <p:nvPr/>
          </p:nvSpPr>
          <p:spPr bwMode="auto">
            <a:xfrm>
              <a:off x="5901551"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9" name="Rectangle 138"/>
            <p:cNvSpPr/>
            <p:nvPr/>
          </p:nvSpPr>
          <p:spPr>
            <a:xfrm>
              <a:off x="6340519" y="3286849"/>
              <a:ext cx="1268870" cy="6001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140" name="Rectangle 139"/>
            <p:cNvSpPr/>
            <p:nvPr/>
          </p:nvSpPr>
          <p:spPr>
            <a:xfrm>
              <a:off x="6340519" y="4015094"/>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145" name="Rectangle 144"/>
            <p:cNvSpPr/>
            <p:nvPr/>
          </p:nvSpPr>
          <p:spPr>
            <a:xfrm>
              <a:off x="5123071" y="5664352"/>
              <a:ext cx="1455527" cy="369332"/>
            </a:xfrm>
            <a:prstGeom prst="rect">
              <a:avLst/>
            </a:prstGeom>
          </p:spPr>
          <p:txBody>
            <a:bodyPr wrap="none" lIns="0" tIns="0" rIns="0" bIns="0" anchor="ctr">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Intelligence</a:t>
              </a:r>
              <a:endParaRPr kumimoji="0" lang="en-US" sz="1800" b="1"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192" name="Rectangle 191"/>
            <p:cNvSpPr/>
            <p:nvPr/>
          </p:nvSpPr>
          <p:spPr>
            <a:xfrm>
              <a:off x="6340519" y="278742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sp>
          <p:nvSpPr>
            <p:cNvPr id="199" name="Rectangle 198"/>
            <p:cNvSpPr/>
            <p:nvPr/>
          </p:nvSpPr>
          <p:spPr>
            <a:xfrm>
              <a:off x="6340519" y="217507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232" name="Group 231"/>
            <p:cNvGrpSpPr/>
            <p:nvPr/>
          </p:nvGrpSpPr>
          <p:grpSpPr>
            <a:xfrm>
              <a:off x="5982706" y="4017414"/>
              <a:ext cx="352655" cy="270905"/>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37" name="Freeform 236"/>
            <p:cNvSpPr>
              <a:spLocks/>
            </p:cNvSpPr>
            <p:nvPr/>
          </p:nvSpPr>
          <p:spPr bwMode="auto">
            <a:xfrm>
              <a:off x="5984022" y="344841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40" name="Freeform 239"/>
            <p:cNvSpPr/>
            <p:nvPr/>
          </p:nvSpPr>
          <p:spPr bwMode="auto">
            <a:xfrm flipH="1">
              <a:off x="6027271" y="2253310"/>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Rectangle 131"/>
            <p:cNvSpPr/>
            <p:nvPr/>
          </p:nvSpPr>
          <p:spPr bwMode="auto">
            <a:xfrm>
              <a:off x="4043785"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85" name="Rectangle 184"/>
            <p:cNvSpPr/>
            <p:nvPr/>
          </p:nvSpPr>
          <p:spPr>
            <a:xfrm>
              <a:off x="4508692" y="2787426"/>
              <a:ext cx="1271016"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200" name="Rectangle 199"/>
            <p:cNvSpPr/>
            <p:nvPr/>
          </p:nvSpPr>
          <p:spPr>
            <a:xfrm>
              <a:off x="4494875" y="2259714"/>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241" name="Group 240"/>
            <p:cNvGrpSpPr/>
            <p:nvPr/>
          </p:nvGrpSpPr>
          <p:grpSpPr>
            <a:xfrm>
              <a:off x="4186988" y="2850842"/>
              <a:ext cx="248256" cy="304055"/>
              <a:chOff x="-3084513" y="3390510"/>
              <a:chExt cx="2716213" cy="3363913"/>
            </a:xfrm>
            <a:solidFill>
              <a:srgbClr val="FFFFFF"/>
            </a:solidFill>
          </p:grpSpPr>
          <p:sp>
            <p:nvSpPr>
              <p:cNvPr id="24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3" name="Group 2"/>
            <p:cNvGrpSpPr/>
            <p:nvPr/>
          </p:nvGrpSpPr>
          <p:grpSpPr>
            <a:xfrm>
              <a:off x="496692" y="1397681"/>
              <a:ext cx="1854737" cy="4611909"/>
              <a:chOff x="496692" y="1666194"/>
              <a:chExt cx="1854737" cy="4611909"/>
            </a:xfrm>
          </p:grpSpPr>
          <p:sp>
            <p:nvSpPr>
              <p:cNvPr id="141" name="TextBox 140"/>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143" name="TextBox 142"/>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144" name="Rectangle 143"/>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44"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191" name="Group 190"/>
            <p:cNvGrpSpPr>
              <a:grpSpLocks noChangeAspect="1"/>
            </p:cNvGrpSpPr>
            <p:nvPr/>
          </p:nvGrpSpPr>
          <p:grpSpPr>
            <a:xfrm>
              <a:off x="6008529" y="2870474"/>
              <a:ext cx="294051" cy="292608"/>
              <a:chOff x="8580718" y="793097"/>
              <a:chExt cx="2587625" cy="2574925"/>
            </a:xfrm>
          </p:grpSpPr>
          <p:sp>
            <p:nvSpPr>
              <p:cNvPr id="19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1" name="Group 260"/>
            <p:cNvGrpSpPr>
              <a:grpSpLocks noChangeAspect="1"/>
            </p:cNvGrpSpPr>
            <p:nvPr/>
          </p:nvGrpSpPr>
          <p:grpSpPr>
            <a:xfrm>
              <a:off x="4165572" y="2253310"/>
              <a:ext cx="292608" cy="229390"/>
              <a:chOff x="8588655" y="3482322"/>
              <a:chExt cx="2571750" cy="2016125"/>
            </a:xfrm>
          </p:grpSpPr>
          <p:sp>
            <p:nvSpPr>
              <p:cNvPr id="26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18" name="Rounded Rectangle 117"/>
          <p:cNvSpPr/>
          <p:nvPr/>
        </p:nvSpPr>
        <p:spPr bwMode="auto">
          <a:xfrm>
            <a:off x="5962669" y="2029131"/>
            <a:ext cx="1605836" cy="524765"/>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53064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Cortana Intelligence: Data to Intelligent Action</a:t>
            </a:r>
          </a:p>
        </p:txBody>
      </p:sp>
      <p:grpSp>
        <p:nvGrpSpPr>
          <p:cNvPr id="4" name="Group 3"/>
          <p:cNvGrpSpPr/>
          <p:nvPr/>
        </p:nvGrpSpPr>
        <p:grpSpPr>
          <a:xfrm>
            <a:off x="496692" y="1287851"/>
            <a:ext cx="11333061" cy="4645149"/>
            <a:chOff x="496692" y="1388535"/>
            <a:chExt cx="11333061" cy="4645149"/>
          </a:xfrm>
        </p:grpSpPr>
        <p:grpSp>
          <p:nvGrpSpPr>
            <p:cNvPr id="7" name="Group 6"/>
            <p:cNvGrpSpPr/>
            <p:nvPr/>
          </p:nvGrpSpPr>
          <p:grpSpPr>
            <a:xfrm>
              <a:off x="9588714" y="1397681"/>
              <a:ext cx="2241039" cy="4615293"/>
              <a:chOff x="9588714" y="1666194"/>
              <a:chExt cx="2241039" cy="4615293"/>
            </a:xfrm>
          </p:grpSpPr>
          <p:sp>
            <p:nvSpPr>
              <p:cNvPr id="154" name="Rectangle 153"/>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0" name="TextBox 159"/>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161" name="TextBox 160"/>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TextBox 174"/>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76" name="TextBox 175"/>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77" name="TextBox 176"/>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6" name="Group 5"/>
            <p:cNvGrpSpPr/>
            <p:nvPr/>
          </p:nvGrpSpPr>
          <p:grpSpPr>
            <a:xfrm>
              <a:off x="7329456" y="1388535"/>
              <a:ext cx="2567731" cy="4551232"/>
              <a:chOff x="7329456" y="1657048"/>
              <a:chExt cx="2567731" cy="4551232"/>
            </a:xfrm>
          </p:grpSpPr>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4" name="Rectangle 133"/>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135" name="Group 134"/>
              <p:cNvGrpSpPr/>
              <p:nvPr/>
            </p:nvGrpSpPr>
            <p:grpSpPr>
              <a:xfrm>
                <a:off x="7886100" y="3695712"/>
                <a:ext cx="315759" cy="315759"/>
                <a:chOff x="3236100" y="589298"/>
                <a:chExt cx="5641200" cy="5641200"/>
              </a:xfrm>
            </p:grpSpPr>
            <p:sp>
              <p:nvSpPr>
                <p:cNvPr id="136" name="Freeform 135"/>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Freeform 136"/>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50" name="Straight Connector 14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51" name="Group 150"/>
              <p:cNvGrpSpPr/>
              <p:nvPr/>
            </p:nvGrpSpPr>
            <p:grpSpPr>
              <a:xfrm rot="13500000">
                <a:off x="9515255" y="6028138"/>
                <a:ext cx="181498" cy="178786"/>
                <a:chOff x="402446" y="5872915"/>
                <a:chExt cx="292608" cy="288235"/>
              </a:xfrm>
              <a:solidFill>
                <a:srgbClr val="FFFFFF">
                  <a:lumMod val="85000"/>
                </a:srgbClr>
              </a:solidFill>
            </p:grpSpPr>
            <p:cxnSp>
              <p:nvCxnSpPr>
                <p:cNvPr id="152" name="Straight Connector 1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3" name="Straight Connector 1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282077" y="3055939"/>
                <a:ext cx="1268870"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220" name="Rectangle 219"/>
              <p:cNvSpPr/>
              <p:nvPr/>
            </p:nvSpPr>
            <p:spPr>
              <a:xfrm>
                <a:off x="8282077"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221" name="Group 220"/>
              <p:cNvGrpSpPr/>
              <p:nvPr/>
            </p:nvGrpSpPr>
            <p:grpSpPr>
              <a:xfrm>
                <a:off x="7830264" y="2521994"/>
                <a:ext cx="427431" cy="274077"/>
                <a:chOff x="7822816" y="2717080"/>
                <a:chExt cx="427431" cy="274077"/>
              </a:xfrm>
            </p:grpSpPr>
            <p:sp>
              <p:nvSpPr>
                <p:cNvPr id="222" name="Freeform 22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24" name="Rectangle 223"/>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225" name="Group 224"/>
              <p:cNvGrpSpPr/>
              <p:nvPr/>
            </p:nvGrpSpPr>
            <p:grpSpPr>
              <a:xfrm>
                <a:off x="7884058" y="5324140"/>
                <a:ext cx="324905" cy="207663"/>
                <a:chOff x="7884058" y="5368509"/>
                <a:chExt cx="324905" cy="207663"/>
              </a:xfrm>
            </p:grpSpPr>
            <p:sp>
              <p:nvSpPr>
                <p:cNvPr id="22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3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231" name="Freeform 23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8" name="Group 7"/>
            <p:cNvGrpSpPr/>
            <p:nvPr/>
          </p:nvGrpSpPr>
          <p:grpSpPr>
            <a:xfrm>
              <a:off x="2019368" y="1388535"/>
              <a:ext cx="2377440" cy="4551232"/>
              <a:chOff x="2019368" y="1657048"/>
              <a:chExt cx="2377440" cy="4551232"/>
            </a:xfrm>
          </p:grpSpPr>
          <p:sp>
            <p:nvSpPr>
              <p:cNvPr id="131" name="Rectangle 130"/>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8" name="Rectangle 137"/>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46" name="Straight Connector 14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47" name="Group 146"/>
              <p:cNvGrpSpPr/>
              <p:nvPr/>
            </p:nvGrpSpPr>
            <p:grpSpPr>
              <a:xfrm rot="13500000">
                <a:off x="4205167" y="6028138"/>
                <a:ext cx="181498" cy="178786"/>
                <a:chOff x="402446" y="5872915"/>
                <a:chExt cx="292608" cy="288235"/>
              </a:xfrm>
              <a:solidFill>
                <a:srgbClr val="FFFFFF">
                  <a:lumMod val="85000"/>
                </a:srgbClr>
              </a:solidFill>
            </p:grpSpPr>
            <p:cxnSp>
              <p:nvCxnSpPr>
                <p:cNvPr id="148" name="Straight Connector 14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9" name="Straight Connector 14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98" name="Rectangle 197"/>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238" name="Freeform 237"/>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9" name="Freeform 238"/>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33" name="Rectangle 132"/>
            <p:cNvSpPr/>
            <p:nvPr/>
          </p:nvSpPr>
          <p:spPr bwMode="auto">
            <a:xfrm>
              <a:off x="5901551"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9" name="Rectangle 138"/>
            <p:cNvSpPr/>
            <p:nvPr/>
          </p:nvSpPr>
          <p:spPr>
            <a:xfrm>
              <a:off x="6340519" y="3286849"/>
              <a:ext cx="1268870" cy="6001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140" name="Rectangle 139"/>
            <p:cNvSpPr/>
            <p:nvPr/>
          </p:nvSpPr>
          <p:spPr>
            <a:xfrm>
              <a:off x="6340519" y="4015094"/>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145" name="Rectangle 144"/>
            <p:cNvSpPr/>
            <p:nvPr/>
          </p:nvSpPr>
          <p:spPr>
            <a:xfrm>
              <a:off x="5123071" y="5664352"/>
              <a:ext cx="1455527" cy="369332"/>
            </a:xfrm>
            <a:prstGeom prst="rect">
              <a:avLst/>
            </a:prstGeom>
          </p:spPr>
          <p:txBody>
            <a:bodyPr wrap="none" lIns="0" tIns="0" rIns="0" bIns="0" anchor="ctr">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Intelligence</a:t>
              </a:r>
              <a:endParaRPr kumimoji="0" lang="en-US" sz="1800" b="1"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192" name="Rectangle 191"/>
            <p:cNvSpPr/>
            <p:nvPr/>
          </p:nvSpPr>
          <p:spPr>
            <a:xfrm>
              <a:off x="6340519" y="278742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sp>
          <p:nvSpPr>
            <p:cNvPr id="199" name="Rectangle 198"/>
            <p:cNvSpPr/>
            <p:nvPr/>
          </p:nvSpPr>
          <p:spPr>
            <a:xfrm>
              <a:off x="6340519" y="217507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232" name="Group 231"/>
            <p:cNvGrpSpPr/>
            <p:nvPr/>
          </p:nvGrpSpPr>
          <p:grpSpPr>
            <a:xfrm>
              <a:off x="5982706" y="4017414"/>
              <a:ext cx="352655" cy="270905"/>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37" name="Freeform 236"/>
            <p:cNvSpPr>
              <a:spLocks/>
            </p:cNvSpPr>
            <p:nvPr/>
          </p:nvSpPr>
          <p:spPr bwMode="auto">
            <a:xfrm>
              <a:off x="5984022" y="344841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40" name="Freeform 239"/>
            <p:cNvSpPr/>
            <p:nvPr/>
          </p:nvSpPr>
          <p:spPr bwMode="auto">
            <a:xfrm flipH="1">
              <a:off x="6027271" y="2253310"/>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Rectangle 131"/>
            <p:cNvSpPr/>
            <p:nvPr/>
          </p:nvSpPr>
          <p:spPr bwMode="auto">
            <a:xfrm>
              <a:off x="4043785"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85" name="Rectangle 184"/>
            <p:cNvSpPr/>
            <p:nvPr/>
          </p:nvSpPr>
          <p:spPr>
            <a:xfrm>
              <a:off x="4508692" y="2787426"/>
              <a:ext cx="1271016"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200" name="Rectangle 199"/>
            <p:cNvSpPr/>
            <p:nvPr/>
          </p:nvSpPr>
          <p:spPr>
            <a:xfrm>
              <a:off x="4494875" y="2259714"/>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241" name="Group 240"/>
            <p:cNvGrpSpPr/>
            <p:nvPr/>
          </p:nvGrpSpPr>
          <p:grpSpPr>
            <a:xfrm>
              <a:off x="4186988" y="2850842"/>
              <a:ext cx="248256" cy="304055"/>
              <a:chOff x="-3084513" y="3390510"/>
              <a:chExt cx="2716213" cy="3363913"/>
            </a:xfrm>
            <a:solidFill>
              <a:srgbClr val="FFFFFF"/>
            </a:solidFill>
          </p:grpSpPr>
          <p:sp>
            <p:nvSpPr>
              <p:cNvPr id="24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3" name="Group 2"/>
            <p:cNvGrpSpPr/>
            <p:nvPr/>
          </p:nvGrpSpPr>
          <p:grpSpPr>
            <a:xfrm>
              <a:off x="496692" y="1397681"/>
              <a:ext cx="1854737" cy="4611909"/>
              <a:chOff x="496692" y="1666194"/>
              <a:chExt cx="1854737" cy="4611909"/>
            </a:xfrm>
          </p:grpSpPr>
          <p:sp>
            <p:nvSpPr>
              <p:cNvPr id="141" name="TextBox 140"/>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143" name="TextBox 142"/>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144" name="Rectangle 143"/>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44"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191" name="Group 190"/>
            <p:cNvGrpSpPr>
              <a:grpSpLocks noChangeAspect="1"/>
            </p:cNvGrpSpPr>
            <p:nvPr/>
          </p:nvGrpSpPr>
          <p:grpSpPr>
            <a:xfrm>
              <a:off x="6008529" y="2870474"/>
              <a:ext cx="294051" cy="292608"/>
              <a:chOff x="8580718" y="793097"/>
              <a:chExt cx="2587625" cy="2574925"/>
            </a:xfrm>
          </p:grpSpPr>
          <p:sp>
            <p:nvSpPr>
              <p:cNvPr id="19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1" name="Group 260"/>
            <p:cNvGrpSpPr>
              <a:grpSpLocks noChangeAspect="1"/>
            </p:cNvGrpSpPr>
            <p:nvPr/>
          </p:nvGrpSpPr>
          <p:grpSpPr>
            <a:xfrm>
              <a:off x="4165572" y="2253310"/>
              <a:ext cx="292608" cy="229390"/>
              <a:chOff x="8588655" y="3482322"/>
              <a:chExt cx="2571750" cy="2016125"/>
            </a:xfrm>
          </p:grpSpPr>
          <p:sp>
            <p:nvSpPr>
              <p:cNvPr id="26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5" name="Rectangle 4"/>
          <p:cNvSpPr/>
          <p:nvPr/>
        </p:nvSpPr>
        <p:spPr bwMode="auto">
          <a:xfrm>
            <a:off x="406400" y="1558768"/>
            <a:ext cx="1473200" cy="673046"/>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19" name="Rectangle 118"/>
          <p:cNvSpPr/>
          <p:nvPr/>
        </p:nvSpPr>
        <p:spPr bwMode="auto">
          <a:xfrm>
            <a:off x="2214065" y="3214913"/>
            <a:ext cx="1669589"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20" name="Rectangle 119"/>
          <p:cNvSpPr/>
          <p:nvPr/>
        </p:nvSpPr>
        <p:spPr bwMode="auto">
          <a:xfrm>
            <a:off x="7792703" y="2047256"/>
            <a:ext cx="1703973"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21" name="Rectangle 120"/>
          <p:cNvSpPr/>
          <p:nvPr/>
        </p:nvSpPr>
        <p:spPr bwMode="auto">
          <a:xfrm>
            <a:off x="5919087" y="2055258"/>
            <a:ext cx="1689000"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23" name="Rectangle 122"/>
          <p:cNvSpPr/>
          <p:nvPr/>
        </p:nvSpPr>
        <p:spPr bwMode="auto">
          <a:xfrm>
            <a:off x="5933427" y="3782122"/>
            <a:ext cx="1681119" cy="524765"/>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25" name="Rectangle 124"/>
          <p:cNvSpPr/>
          <p:nvPr/>
        </p:nvSpPr>
        <p:spPr bwMode="auto">
          <a:xfrm>
            <a:off x="10757176" y="2685796"/>
            <a:ext cx="994417" cy="431834"/>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2016416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500"/>
                                        <p:tgtEl>
                                          <p:spTgt spid="1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9" grpId="0" animBg="1"/>
      <p:bldP spid="120" grpId="0" animBg="1"/>
      <p:bldP spid="121" grpId="0" animBg="1"/>
      <p:bldP spid="123" grpId="0" animBg="1"/>
      <p:bldP spid="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045" y="245803"/>
            <a:ext cx="11216461" cy="2387600"/>
          </a:xfrm>
        </p:spPr>
        <p:txBody>
          <a:bodyPr anchor="t">
            <a:noAutofit/>
          </a:bodyPr>
          <a:lstStyle/>
          <a:p>
            <a:pPr>
              <a:lnSpc>
                <a:spcPct val="100000"/>
              </a:lnSpc>
            </a:pPr>
            <a:r>
              <a:rPr lang="en-GB" sz="7200" dirty="0">
                <a:solidFill>
                  <a:schemeClr val="bg1">
                    <a:lumMod val="95000"/>
                  </a:schemeClr>
                </a:solidFill>
                <a:latin typeface="Segoe UI Light" panose="020B0502040204020203" pitchFamily="34" charset="0"/>
                <a:cs typeface="Segoe UI Light" panose="020B0502040204020203" pitchFamily="34" charset="0"/>
              </a:rPr>
              <a:t>Key Takeaways</a:t>
            </a:r>
            <a:br>
              <a:rPr lang="en-GB" sz="4800" dirty="0">
                <a:solidFill>
                  <a:schemeClr val="bg1">
                    <a:lumMod val="95000"/>
                  </a:schemeClr>
                </a:solidFill>
                <a:latin typeface="Segoe UI Light" panose="020B0502040204020203" pitchFamily="34" charset="0"/>
                <a:cs typeface="Segoe UI Light" panose="020B0502040204020203" pitchFamily="34" charset="0"/>
              </a:rPr>
            </a:br>
            <a:endParaRPr lang="en-GB" sz="7200" dirty="0">
              <a:solidFill>
                <a:schemeClr val="bg1">
                  <a:lumMod val="95000"/>
                </a:schemeClr>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595261" y="6036870"/>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2030913"/>
            <a:ext cx="839186" cy="900000"/>
          </a:xfrm>
          <a:prstGeom prst="rect">
            <a:avLst/>
          </a:prstGeom>
        </p:spPr>
      </p:pic>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3165634"/>
            <a:ext cx="839186" cy="900000"/>
          </a:xfrm>
          <a:prstGeom prst="rect">
            <a:avLst/>
          </a:prstGeom>
        </p:spPr>
      </p:pic>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4305164"/>
            <a:ext cx="839186" cy="900000"/>
          </a:xfrm>
          <a:prstGeom prst="rect">
            <a:avLst/>
          </a:prstGeom>
        </p:spPr>
      </p:pic>
      <p:sp>
        <p:nvSpPr>
          <p:cNvPr id="36" name="Rectangle 35"/>
          <p:cNvSpPr/>
          <p:nvPr/>
        </p:nvSpPr>
        <p:spPr>
          <a:xfrm>
            <a:off x="1433419" y="4245088"/>
            <a:ext cx="8956675" cy="1015663"/>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We have only scratched the surface of the service available in Cortana Intelligence Suite: </a:t>
            </a:r>
            <a:r>
              <a:rPr lang="en-US" sz="2000" dirty="0">
                <a:solidFill>
                  <a:schemeClr val="bg1"/>
                </a:solidFill>
                <a:latin typeface="Segoe UI Light" panose="020B0502040204020203" pitchFamily="34" charset="0"/>
                <a:ea typeface="Segoe UI" pitchFamily="34" charset="0"/>
                <a:cs typeface="Segoe UI Light" panose="020B0502040204020203" pitchFamily="34" charset="0"/>
                <a:hlinkClick r:id="rId5"/>
              </a:rPr>
              <a:t>https://www.microsoft.com/en-gb/cloud-platform/what-is-cortana-intelligence-suite</a:t>
            </a: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 </a:t>
            </a:r>
            <a:endParaRPr lang="en-US" sz="2000" b="1"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37" name="Rectangle 36"/>
          <p:cNvSpPr/>
          <p:nvPr/>
        </p:nvSpPr>
        <p:spPr>
          <a:xfrm>
            <a:off x="1433419" y="2126970"/>
            <a:ext cx="9324228" cy="707886"/>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Check out the Machine Learning blog for details on more of Azure ML’s features and stories: </a:t>
            </a:r>
            <a:r>
              <a:rPr lang="en-US" sz="2000" dirty="0">
                <a:solidFill>
                  <a:schemeClr val="bg1"/>
                </a:solidFill>
                <a:latin typeface="Segoe UI Light" panose="020B0502040204020203" pitchFamily="34" charset="0"/>
                <a:ea typeface="Segoe UI" pitchFamily="34" charset="0"/>
                <a:cs typeface="Segoe UI Light" panose="020B0502040204020203" pitchFamily="34" charset="0"/>
                <a:hlinkClick r:id="rId6"/>
              </a:rPr>
              <a:t>http://blogs.technet.com/b/machinelearning/</a:t>
            </a: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 </a:t>
            </a:r>
            <a:endParaRPr lang="en-US" sz="2000" b="1"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38" name="Rectangle 37"/>
          <p:cNvSpPr/>
          <p:nvPr/>
        </p:nvSpPr>
        <p:spPr>
          <a:xfrm>
            <a:off x="1433419" y="3261691"/>
            <a:ext cx="10112087" cy="707886"/>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Investigate the Cortana Intelligence Gallery for examples of models and notebooks</a:t>
            </a:r>
          </a:p>
          <a:p>
            <a:pPr defTabSz="932472" fontAlgn="base">
              <a:spcBef>
                <a:spcPct val="0"/>
              </a:spcBef>
              <a:spcAft>
                <a:spcPct val="0"/>
              </a:spcAft>
            </a:pPr>
            <a:r>
              <a:rPr lang="en-GB" sz="2000" dirty="0">
                <a:solidFill>
                  <a:schemeClr val="bg1"/>
                </a:solidFill>
                <a:latin typeface="Segoe UI Light" panose="020B0502040204020203" pitchFamily="34" charset="0"/>
                <a:ea typeface="Segoe UI" pitchFamily="34" charset="0"/>
                <a:cs typeface="Segoe UI Light" panose="020B0502040204020203" pitchFamily="34" charset="0"/>
                <a:hlinkClick r:id="rId7"/>
              </a:rPr>
              <a:t>https://gallery.cortanaintelligence.com/</a:t>
            </a:r>
            <a:r>
              <a:rPr lang="en-GB" sz="2000" dirty="0">
                <a:solidFill>
                  <a:schemeClr val="bg1"/>
                </a:solidFill>
                <a:latin typeface="Segoe UI Light" panose="020B0502040204020203" pitchFamily="34" charset="0"/>
                <a:ea typeface="Segoe UI" pitchFamily="34" charset="0"/>
                <a:cs typeface="Segoe UI Light" panose="020B0502040204020203" pitchFamily="34" charset="0"/>
              </a:rPr>
              <a:t> </a:t>
            </a:r>
            <a:endParaRPr lang="en-US" sz="20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11" name="Rectangle 10"/>
          <p:cNvSpPr/>
          <p:nvPr/>
        </p:nvSpPr>
        <p:spPr>
          <a:xfrm>
            <a:off x="306517" y="5977740"/>
            <a:ext cx="6096000" cy="646331"/>
          </a:xfrm>
          <a:prstGeom prst="rect">
            <a:avLst/>
          </a:prstGeom>
        </p:spPr>
        <p:txBody>
          <a:bodyPr>
            <a:spAutoFit/>
          </a:bodyPr>
          <a:lstStyle/>
          <a:p>
            <a:pPr lvl="0">
              <a:defRPr/>
            </a:pPr>
            <a:r>
              <a:rPr lang="en-GB" dirty="0">
                <a:solidFill>
                  <a:schemeClr val="bg1"/>
                </a:solidFill>
              </a:rPr>
              <a:t>Amy Nicholson - Technical Evangelist</a:t>
            </a:r>
          </a:p>
          <a:p>
            <a:pPr lvl="0">
              <a:defRPr/>
            </a:pPr>
            <a:r>
              <a:rPr lang="en-GB" dirty="0">
                <a:solidFill>
                  <a:schemeClr val="bg1"/>
                </a:solidFill>
                <a:hlinkClick r:id="rId8"/>
              </a:rPr>
              <a:t>amynic@microsoft.com</a:t>
            </a:r>
            <a:r>
              <a:rPr lang="en-GB" dirty="0">
                <a:solidFill>
                  <a:schemeClr val="bg1"/>
                </a:solidFill>
              </a:rPr>
              <a:t> </a:t>
            </a:r>
          </a:p>
        </p:txBody>
      </p:sp>
    </p:spTree>
    <p:extLst>
      <p:ext uri="{BB962C8B-B14F-4D97-AF65-F5344CB8AC3E}">
        <p14:creationId xmlns:p14="http://schemas.microsoft.com/office/powerpoint/2010/main" val="3107295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7455" y="-13063"/>
            <a:ext cx="10569848" cy="6880826"/>
          </a:xfrm>
          <a:prstGeom prst="rect">
            <a:avLst/>
          </a:prstGeom>
        </p:spPr>
      </p:pic>
      <p:sp>
        <p:nvSpPr>
          <p:cNvPr id="6" name="Title 1"/>
          <p:cNvSpPr txBox="1">
            <a:spLocks/>
          </p:cNvSpPr>
          <p:nvPr/>
        </p:nvSpPr>
        <p:spPr>
          <a:xfrm>
            <a:off x="409575" y="793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7" name="Rectangle 6"/>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 y="4480347"/>
            <a:ext cx="331442" cy="2377654"/>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256712" y="-13064"/>
            <a:ext cx="935288" cy="1831121"/>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a:ln>
            <a:noFill/>
          </a:ln>
        </p:spPr>
        <p:txBody>
          <a:bodyPr anchor="ctr">
            <a:noAutofit/>
          </a:bodyPr>
          <a:lstStyle/>
          <a:p>
            <a:pPr>
              <a:lnSpc>
                <a:spcPct val="100000"/>
              </a:lnSpc>
            </a:pPr>
            <a:r>
              <a:rPr lang="en-GB" sz="5400" dirty="0">
                <a:solidFill>
                  <a:schemeClr val="bg1"/>
                </a:solidFill>
              </a:rPr>
              <a:t>Computing Systems that become smarter with </a:t>
            </a:r>
            <a:r>
              <a:rPr lang="en-GB" sz="6600" b="1" dirty="0">
                <a:solidFill>
                  <a:schemeClr val="bg1"/>
                </a:solidFill>
              </a:rPr>
              <a:t>Experience</a:t>
            </a:r>
            <a:br>
              <a:rPr lang="en-GB" sz="5400" dirty="0">
                <a:solidFill>
                  <a:schemeClr val="bg1"/>
                </a:solidFill>
              </a:rPr>
            </a:br>
            <a:br>
              <a:rPr lang="en-GB" sz="5400" dirty="0">
                <a:solidFill>
                  <a:schemeClr val="bg1"/>
                </a:solidFill>
              </a:rPr>
            </a:br>
            <a:r>
              <a:rPr lang="en-GB" sz="5400" b="1" dirty="0">
                <a:solidFill>
                  <a:schemeClr val="bg1"/>
                </a:solidFill>
              </a:rPr>
              <a:t>Experience</a:t>
            </a:r>
            <a:r>
              <a:rPr lang="en-GB" sz="5400" dirty="0">
                <a:solidFill>
                  <a:schemeClr val="bg1"/>
                </a:solidFill>
              </a:rPr>
              <a:t> = Past Data + Human Input</a:t>
            </a:r>
            <a:endParaRPr lang="en-GB" sz="5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2252010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 y="-614363"/>
            <a:ext cx="10511790" cy="7883843"/>
          </a:xfrm>
          <a:prstGeom prst="rect">
            <a:avLst/>
          </a:prstGeom>
        </p:spPr>
      </p:pic>
      <p:sp>
        <p:nvSpPr>
          <p:cNvPr id="7" name="Rectangle 6"/>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 y="4480347"/>
            <a:ext cx="331442" cy="2377654"/>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256712" y="-13064"/>
            <a:ext cx="935288" cy="1831121"/>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0718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27940"/>
            <a:ext cx="10568940" cy="7045960"/>
          </a:xfrm>
          <a:prstGeom prst="rect">
            <a:avLst/>
          </a:prstGeom>
        </p:spPr>
      </p:pic>
      <p:sp>
        <p:nvSpPr>
          <p:cNvPr id="4" name="Rectangle 3"/>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1" y="4480347"/>
            <a:ext cx="331442" cy="2377654"/>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11256712" y="-13064"/>
            <a:ext cx="935288" cy="1831121"/>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87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p:cNvSpPr/>
          <p:nvPr/>
        </p:nvSpPr>
        <p:spPr>
          <a:xfrm>
            <a:off x="-1" y="4480347"/>
            <a:ext cx="331442" cy="2377654"/>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11256712" y="-13064"/>
            <a:ext cx="935288" cy="1831121"/>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149" y="-80010"/>
            <a:ext cx="10601525" cy="7040880"/>
          </a:xfrm>
          <a:prstGeom prst="rect">
            <a:avLst/>
          </a:prstGeom>
        </p:spPr>
      </p:pic>
    </p:spTree>
    <p:extLst>
      <p:ext uri="{BB962C8B-B14F-4D97-AF65-F5344CB8AC3E}">
        <p14:creationId xmlns:p14="http://schemas.microsoft.com/office/powerpoint/2010/main" val="40169109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12192000" cy="1535069"/>
          </a:xfrm>
          <a:prstGeom prst="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Why Now?</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grpSp>
        <p:nvGrpSpPr>
          <p:cNvPr id="10" name="Group 9"/>
          <p:cNvGrpSpPr/>
          <p:nvPr/>
        </p:nvGrpSpPr>
        <p:grpSpPr>
          <a:xfrm>
            <a:off x="1889115" y="3149912"/>
            <a:ext cx="8413770" cy="1800000"/>
            <a:chOff x="1848593" y="3141035"/>
            <a:chExt cx="8413770" cy="180000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363" y="3231035"/>
              <a:ext cx="1620000" cy="1620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8593" y="3141035"/>
              <a:ext cx="1800000" cy="1800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5478" y="3231035"/>
              <a:ext cx="1620000" cy="1620000"/>
            </a:xfrm>
            <a:prstGeom prst="rect">
              <a:avLst/>
            </a:prstGeom>
          </p:spPr>
        </p:pic>
        <p:sp>
          <p:nvSpPr>
            <p:cNvPr id="9" name="Plus 8"/>
            <p:cNvSpPr/>
            <p:nvPr/>
          </p:nvSpPr>
          <p:spPr>
            <a:xfrm>
              <a:off x="4141368" y="3681035"/>
              <a:ext cx="701335" cy="720000"/>
            </a:xfrm>
            <a:prstGeom prst="mathPlus">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Plus 17"/>
            <p:cNvSpPr/>
            <p:nvPr/>
          </p:nvSpPr>
          <p:spPr>
            <a:xfrm>
              <a:off x="7445405" y="3681035"/>
              <a:ext cx="701335" cy="720000"/>
            </a:xfrm>
            <a:prstGeom prst="mathPlus">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2157"/>
                </a:solidFill>
                <a:effectLst/>
                <a:uLnTx/>
                <a:uFillTx/>
                <a:latin typeface="Segoe UI"/>
                <a:ea typeface="+mn-ea"/>
                <a:cs typeface="+mn-cs"/>
              </a:rPr>
              <a:t>@AmyKateNicho</a:t>
            </a:r>
          </a:p>
        </p:txBody>
      </p:sp>
    </p:spTree>
    <p:extLst>
      <p:ext uri="{BB962C8B-B14F-4D97-AF65-F5344CB8AC3E}">
        <p14:creationId xmlns:p14="http://schemas.microsoft.com/office/powerpoint/2010/main" val="12830933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1785257"/>
            <a:ext cx="11935041" cy="4905829"/>
          </a:xfrm>
          <a:prstGeom prst="round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0" y="0"/>
            <a:ext cx="12192000" cy="1535069"/>
          </a:xfrm>
          <a:prstGeom prst="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Azure Machine Learning</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Blobs and Tables</a:t>
            </a:r>
          </a:p>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Hadoop (HDInsight)</a:t>
            </a:r>
          </a:p>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Relational DB (Azure SQL DB)</a:t>
            </a: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Light"/>
                <a:ea typeface="Calibri" panose="020F0502020204030204" pitchFamily="34" charset="0"/>
                <a:cs typeface="+mn-cs"/>
              </a:rPr>
              <a:t>Data</a:t>
            </a:r>
          </a:p>
        </p:txBody>
      </p:sp>
      <p:grpSp>
        <p:nvGrpSpPr>
          <p:cNvPr id="109" name="Group 108"/>
          <p:cNvGrpSpPr/>
          <p:nvPr/>
        </p:nvGrpSpPr>
        <p:grpSpPr>
          <a:xfrm>
            <a:off x="10568293" y="2991361"/>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23" name="Group 122"/>
          <p:cNvGrpSpPr/>
          <p:nvPr/>
        </p:nvGrpSpPr>
        <p:grpSpPr>
          <a:xfrm>
            <a:off x="9961735" y="4089935"/>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grpSp>
        <p:nvGrpSpPr>
          <p:cNvPr id="140" name="Group 139"/>
          <p:cNvGrpSpPr/>
          <p:nvPr/>
        </p:nvGrpSpPr>
        <p:grpSpPr>
          <a:xfrm>
            <a:off x="10285020" y="5277884"/>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Light"/>
                <a:ea typeface="Calibri" panose="020F0502020204030204" pitchFamily="34" charset="0"/>
                <a:cs typeface="+mn-cs"/>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94394" y="5418826"/>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197"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Monetize the API through our marketplace</a:t>
              </a:r>
            </a:p>
          </p:txBody>
        </p:sp>
        <p:pic>
          <p:nvPicPr>
            <p:cNvPr id="164" name="Picture 163"/>
            <p:cNvPicPr>
              <a:picLocks noChangeAspect="1"/>
            </p:cNvPicPr>
            <p:nvPr/>
          </p:nvPicPr>
          <p:blipFill>
            <a:blip r:embed="rId5"/>
            <a:stretch>
              <a:fillRect/>
            </a:stretch>
          </p:blipFill>
          <p:spPr>
            <a:xfrm>
              <a:off x="6922450" y="5380459"/>
              <a:ext cx="1210733" cy="722475"/>
            </a:xfrm>
            <a:prstGeom prst="rect">
              <a:avLst/>
            </a:prstGeom>
          </p:spPr>
        </p:pic>
      </p:grpSp>
      <p:grpSp>
        <p:nvGrpSpPr>
          <p:cNvPr id="166" name="Group 165"/>
          <p:cNvGrpSpPr/>
          <p:nvPr/>
        </p:nvGrpSpPr>
        <p:grpSpPr>
          <a:xfrm>
            <a:off x="7477870" y="2439109"/>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6"/>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70C0"/>
                    </a:solidFill>
                    <a:effectLst/>
                    <a:uLnTx/>
                    <a:uFillTx/>
                    <a:latin typeface="Segoe UI Light"/>
                    <a:ea typeface="Calibri" panose="020F0502020204030204" pitchFamily="34" charset="0"/>
                    <a:cs typeface="+mn-cs"/>
                  </a:rPr>
                  <a:t>API</a:t>
                </a:r>
              </a:p>
            </p:txBody>
          </p:sp>
        </p:grpSp>
      </p:grpSp>
      <p:grpSp>
        <p:nvGrpSpPr>
          <p:cNvPr id="175" name="Group 4"/>
          <p:cNvGrpSpPr>
            <a:grpSpLocks noChangeAspect="1"/>
          </p:cNvGrpSpPr>
          <p:nvPr/>
        </p:nvGrpSpPr>
        <p:grpSpPr bwMode="auto">
          <a:xfrm>
            <a:off x="4129120" y="2688589"/>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020" b="0" i="0" u="none" strike="noStrike" kern="1200" cap="none" spc="0" normalizeH="0" baseline="0" noProof="0" dirty="0">
                <a:ln>
                  <a:noFill/>
                </a:ln>
                <a:solidFill>
                  <a:srgbClr val="FFFFFF"/>
                </a:solidFill>
                <a:effectLst/>
                <a:uLnTx/>
                <a:uFillTx/>
                <a:latin typeface="Calibri" panose="020F0502020204030204"/>
                <a:ea typeface="+mn-ea"/>
                <a:cs typeface="+mn-cs"/>
              </a:rPr>
              <a:t>ML STUDIO</a:t>
            </a:r>
          </a:p>
        </p:txBody>
      </p: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0640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Machine Learning Studio</a:t>
            </a:r>
            <a:br>
              <a:rPr lang="en-GB" sz="8000" dirty="0">
                <a:solidFill>
                  <a:schemeClr val="bg1"/>
                </a:solidFill>
              </a:rPr>
            </a:br>
            <a:r>
              <a:rPr lang="en-GB" sz="3600" dirty="0">
                <a:solidFill>
                  <a:schemeClr val="bg1"/>
                </a:solidFill>
                <a:hlinkClick r:id="rId4"/>
              </a:rPr>
              <a:t>https://studio.azureml.net/</a:t>
            </a:r>
            <a:r>
              <a:rPr lang="en-GB" sz="36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
        <p:nvSpPr>
          <p:cNvPr id="5" name="Footer Placeholder 3"/>
          <p:cNvSpPr txBox="1">
            <a:spLocks/>
          </p:cNvSpPr>
          <p:nvPr/>
        </p:nvSpPr>
        <p:spPr>
          <a:xfrm>
            <a:off x="128419" y="6332804"/>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3430252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 Brand White 16-9_Dec-2013">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8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7.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8.xml><?xml version="1.0" encoding="utf-8"?>
<a:theme xmlns:a="http://schemas.openxmlformats.org/drawingml/2006/main" name="6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5.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7385</TotalTime>
  <Words>1871</Words>
  <Application>Microsoft Office PowerPoint</Application>
  <PresentationFormat>Widescreen</PresentationFormat>
  <Paragraphs>215</Paragraphs>
  <Slides>15</Slides>
  <Notes>15</Notes>
  <HiddenSlides>0</HiddenSlides>
  <MMClips>1</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15</vt:i4>
      </vt:variant>
    </vt:vector>
  </HeadingPairs>
  <TitlesOfParts>
    <vt:vector size="37" baseType="lpstr">
      <vt:lpstr>ＭＳ Ｐゴシック</vt:lpstr>
      <vt:lpstr>Arial</vt:lpstr>
      <vt:lpstr>Avenir LT Pro 45 Book</vt:lpstr>
      <vt:lpstr>Calibri</vt:lpstr>
      <vt:lpstr>Calibri Light</vt:lpstr>
      <vt:lpstr>Consolas</vt:lpstr>
      <vt:lpstr>Segoe UI</vt:lpstr>
      <vt:lpstr>Segoe UI Light</vt:lpstr>
      <vt:lpstr>Segoe UI Semibold</vt:lpstr>
      <vt:lpstr>Segoe UI Semilight</vt:lpstr>
      <vt:lpstr>Webdings</vt:lpstr>
      <vt:lpstr>Wingdings</vt:lpstr>
      <vt:lpstr>5_5-30536_Build_2014_Breakout_Template_White_16x9</vt:lpstr>
      <vt:lpstr>MS Brand White 16-9_Dec-2013</vt:lpstr>
      <vt:lpstr>Office Theme</vt:lpstr>
      <vt:lpstr>1_Office Theme</vt:lpstr>
      <vt:lpstr>COLOR TEMPLATE</vt:lpstr>
      <vt:lpstr>8_3-30680_Worldwide Partner Conference 2015 </vt:lpstr>
      <vt:lpstr>1_COLOR TEMPLATE</vt:lpstr>
      <vt:lpstr>6_5-30536_Build_2014_Breakout_Template_White_16x9</vt:lpstr>
      <vt:lpstr>5_Office Theme</vt:lpstr>
      <vt:lpstr>think-cell Slide</vt:lpstr>
      <vt:lpstr>Azure Machine Learning &amp; Cortana Intelligence Suite</vt:lpstr>
      <vt:lpstr>PowerPoint Presentation</vt:lpstr>
      <vt:lpstr>Computing Systems that become smarter with Experience  Experience = Past Data + Human Input</vt:lpstr>
      <vt:lpstr>PowerPoint Presentation</vt:lpstr>
      <vt:lpstr>PowerPoint Presentation</vt:lpstr>
      <vt:lpstr>PowerPoint Presentation</vt:lpstr>
      <vt:lpstr>Why Now?</vt:lpstr>
      <vt:lpstr>What is Azure Machine Learning</vt:lpstr>
      <vt:lpstr>Azure Machine Learning Studio https://studio.azureml.net/ </vt:lpstr>
      <vt:lpstr>Machine learning is just one jigsaw piece</vt:lpstr>
      <vt:lpstr>PowerPoint Presentation</vt:lpstr>
      <vt:lpstr>PowerPoint Presentation</vt:lpstr>
      <vt:lpstr>Cortana Intelligence: Data to Intelligent Action</vt:lpstr>
      <vt:lpstr>Cortana Intelligence: Data to Intelligent Action</vt:lpstr>
      <vt:lpstr>Key Takeaways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Future  with Machine Learning</dc:title>
  <dc:creator>Amy Nicholson</dc:creator>
  <cp:lastModifiedBy>Amy Nicholson</cp:lastModifiedBy>
  <cp:revision>97</cp:revision>
  <dcterms:created xsi:type="dcterms:W3CDTF">2015-09-11T17:09:56Z</dcterms:created>
  <dcterms:modified xsi:type="dcterms:W3CDTF">2016-10-11T06:23:33Z</dcterms:modified>
</cp:coreProperties>
</file>